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8"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4B7EF1D-5404-45B4-BAA8-7F0525DC3AA5}" type="datetimeFigureOut">
              <a:rPr lang="en-US" smtClean="0"/>
              <a:pPr/>
              <a:t>5/21/2019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FDE1C2D-79FD-407A-BAD0-28DF7205E26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B7EF1D-5404-45B4-BAA8-7F0525DC3AA5}"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E1C2D-79FD-407A-BAD0-28DF7205E26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FDE1C2D-79FD-407A-BAD0-28DF7205E26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B7EF1D-5404-45B4-BAA8-7F0525DC3AA5}"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64B7EF1D-5404-45B4-BAA8-7F0525DC3AA5}" type="datetimeFigureOut">
              <a:rPr lang="en-US" smtClean="0"/>
              <a:pPr/>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FDE1C2D-79FD-407A-BAD0-28DF7205E26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4B7EF1D-5404-45B4-BAA8-7F0525DC3AA5}" type="datetimeFigureOut">
              <a:rPr lang="en-US" smtClean="0"/>
              <a:pPr/>
              <a:t>5/21/2019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FDE1C2D-79FD-407A-BAD0-28DF7205E26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64B7EF1D-5404-45B4-BAA8-7F0525DC3AA5}" type="datetimeFigureOut">
              <a:rPr lang="en-US" smtClean="0"/>
              <a:pPr/>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E1C2D-79FD-407A-BAD0-28DF7205E26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4B7EF1D-5404-45B4-BAA8-7F0525DC3AA5}" type="datetimeFigureOut">
              <a:rPr lang="en-US" smtClean="0"/>
              <a:pPr/>
              <a:t>5/21/2019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FDE1C2D-79FD-407A-BAD0-28DF7205E26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4B7EF1D-5404-45B4-BAA8-7F0525DC3AA5}" type="datetimeFigureOut">
              <a:rPr lang="en-US" smtClean="0"/>
              <a:pPr/>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FDE1C2D-79FD-407A-BAD0-28DF7205E2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4B7EF1D-5404-45B4-BAA8-7F0525DC3AA5}" type="datetimeFigureOut">
              <a:rPr lang="en-US" smtClean="0"/>
              <a:pPr/>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FDE1C2D-79FD-407A-BAD0-28DF7205E2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FDE1C2D-79FD-407A-BAD0-28DF7205E26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4B7EF1D-5404-45B4-BAA8-7F0525DC3AA5}" type="datetimeFigureOut">
              <a:rPr lang="en-US" smtClean="0"/>
              <a:pPr/>
              <a:t>5/21/2019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FDE1C2D-79FD-407A-BAD0-28DF7205E26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4B7EF1D-5404-45B4-BAA8-7F0525DC3AA5}" type="datetimeFigureOut">
              <a:rPr lang="en-US" smtClean="0"/>
              <a:pPr/>
              <a:t>5/21/2019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4B7EF1D-5404-45B4-BAA8-7F0525DC3AA5}" type="datetimeFigureOut">
              <a:rPr lang="en-US" smtClean="0"/>
              <a:pPr/>
              <a:t>5/21/2019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FDE1C2D-79FD-407A-BAD0-28DF7205E26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5334000"/>
            <a:ext cx="6400800" cy="914400"/>
          </a:xfrm>
        </p:spPr>
        <p:txBody>
          <a:bodyPr>
            <a:normAutofit/>
          </a:bodyPr>
          <a:lstStyle/>
          <a:p>
            <a:pPr algn="r"/>
            <a:r>
              <a:rPr lang="en-US" sz="2800" dirty="0">
                <a:solidFill>
                  <a:srgbClr val="002060"/>
                </a:solidFill>
                <a:latin typeface="Times New Roman" pitchFamily="18" charset="0"/>
                <a:cs typeface="Times New Roman" pitchFamily="18" charset="0"/>
              </a:rPr>
              <a:t>BS </a:t>
            </a:r>
            <a:r>
              <a:rPr lang="en-US" sz="2800" dirty="0" err="1">
                <a:solidFill>
                  <a:srgbClr val="002060"/>
                </a:solidFill>
                <a:latin typeface="Times New Roman" pitchFamily="18" charset="0"/>
                <a:cs typeface="Times New Roman" pitchFamily="18" charset="0"/>
              </a:rPr>
              <a:t>Hồ</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Trọng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Nguyễn</a:t>
            </a:r>
            <a:endParaRPr lang="en-US" sz="2800" dirty="0">
              <a:solidFill>
                <a:srgbClr val="002060"/>
              </a:solidFill>
              <a:latin typeface="Times New Roman" pitchFamily="18" charset="0"/>
              <a:cs typeface="Times New Roman" pitchFamily="18" charset="0"/>
            </a:endParaRPr>
          </a:p>
        </p:txBody>
      </p:sp>
      <p:sp>
        <p:nvSpPr>
          <p:cNvPr id="2" name="Title 1"/>
          <p:cNvSpPr>
            <a:spLocks noGrp="1"/>
          </p:cNvSpPr>
          <p:nvPr>
            <p:ph type="ctrTitle"/>
          </p:nvPr>
        </p:nvSpPr>
        <p:spPr>
          <a:xfrm>
            <a:off x="685800" y="304800"/>
            <a:ext cx="7772400" cy="4495800"/>
          </a:xfrm>
        </p:spPr>
        <p:txBody>
          <a:bodyPr>
            <a:normAutofit/>
          </a:bodyPr>
          <a:lstStyle/>
          <a:p>
            <a:r>
              <a:rPr lang="en-US" sz="3600">
                <a:latin typeface="Times New Roman" panose="02020603050405020304" pitchFamily="18" charset="0"/>
                <a:cs typeface="Times New Roman" panose="02020603050405020304" pitchFamily="18" charset="0"/>
              </a:rPr>
              <a:t>BỆNH VIỆN </a:t>
            </a:r>
            <a:r>
              <a:rPr lang="en-US" sz="3600" dirty="0">
                <a:latin typeface="Times New Roman" pitchFamily="18" charset="0"/>
                <a:cs typeface="Times New Roman" pitchFamily="18" charset="0"/>
              </a:rPr>
              <a:t>ĐA KHOA TP CÀ MAU</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b="1" i="1" dirty="0">
                <a:latin typeface="Times New Roman" panose="02020603050405020304" pitchFamily="18" charset="0"/>
                <a:cs typeface="Times New Roman" pitchFamily="18" charset="0"/>
              </a:rPr>
              <a:t>CHUYÊN ĐỀ</a:t>
            </a:r>
            <a:br>
              <a:rPr lang="en-US" sz="3600" dirty="0">
                <a:latin typeface="Times New Roman" panose="02020603050405020304" pitchFamily="18" charset="0"/>
                <a:cs typeface="Times New Roman" pitchFamily="18" charset="0"/>
              </a:rPr>
            </a:br>
            <a:br>
              <a:rPr lang="en-US" sz="3600" dirty="0">
                <a:latin typeface="Times New Roman" panose="02020603050405020304" pitchFamily="18" charset="0"/>
                <a:cs typeface="Times New Roman" pitchFamily="18" charset="0"/>
              </a:rPr>
            </a:br>
            <a:r>
              <a:rPr lang="en-US" sz="4400" b="1" dirty="0">
                <a:solidFill>
                  <a:schemeClr val="accent2"/>
                </a:solidFill>
                <a:latin typeface="Times New Roman" panose="02020603050405020304" pitchFamily="18" charset="0"/>
                <a:cs typeface="Times New Roman" pitchFamily="18" charset="0"/>
              </a:rPr>
              <a:t>CẬP NHẬT ĐIỀU TRỊ TĂNG HUYẾT ÁP THEO HỘI TIM MẠCH VIỆT NAM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YẾU TỐ NGUY CƠ TIM MẠCH/THA</a:t>
            </a:r>
            <a:endParaRPr lang="en-US" dirty="0"/>
          </a:p>
        </p:txBody>
      </p:sp>
      <p:pic>
        <p:nvPicPr>
          <p:cNvPr id="9219" name="Picture 3" descr="C:\Users\Administrator\Desktop\tăng huyết áp\56857530_2099891723464186_881785437595631616_n.jpg"/>
          <p:cNvPicPr>
            <a:picLocks noGrp="1" noChangeAspect="1" noChangeArrowheads="1"/>
          </p:cNvPicPr>
          <p:nvPr>
            <p:ph sz="quarter" idx="1"/>
          </p:nvPr>
        </p:nvPicPr>
        <p:blipFill>
          <a:blip r:embed="rId2"/>
          <a:srcRect/>
          <a:stretch>
            <a:fillRect/>
          </a:stretch>
        </p:blipFill>
        <p:spPr bwMode="auto">
          <a:xfrm>
            <a:off x="304800" y="2133600"/>
            <a:ext cx="8504238" cy="3886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XÉT NGHIỆM ĐÁNH GIÁ/THA</a:t>
            </a:r>
          </a:p>
        </p:txBody>
      </p:sp>
      <p:pic>
        <p:nvPicPr>
          <p:cNvPr id="10242" name="Picture 2" descr="C:\Users\Administrator\Desktop\tăng huyết áp\56764552_589533804896769_1341646739869794304_n.jpg"/>
          <p:cNvPicPr>
            <a:picLocks noGrp="1" noChangeAspect="1" noChangeArrowheads="1"/>
          </p:cNvPicPr>
          <p:nvPr>
            <p:ph sz="quarter" idx="1"/>
          </p:nvPr>
        </p:nvPicPr>
        <p:blipFill>
          <a:blip r:embed="rId2"/>
          <a:srcRect/>
          <a:stretch>
            <a:fillRect/>
          </a:stretch>
        </p:blipFill>
        <p:spPr bwMode="auto">
          <a:xfrm>
            <a:off x="228600" y="1600200"/>
            <a:ext cx="8763000" cy="47243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TĂNG HUYẾT ÁP THỨ PHÁT</a:t>
            </a:r>
          </a:p>
        </p:txBody>
      </p:sp>
      <p:pic>
        <p:nvPicPr>
          <p:cNvPr id="11266" name="Picture 2" descr="C:\Users\Administrator\Desktop\tăng huyết áp\56902385_854001251627965_2365897243401125888_n (1).jpg"/>
          <p:cNvPicPr>
            <a:picLocks noGrp="1" noChangeAspect="1" noChangeArrowheads="1"/>
          </p:cNvPicPr>
          <p:nvPr>
            <p:ph sz="quarter" idx="1"/>
          </p:nvPr>
        </p:nvPicPr>
        <p:blipFill>
          <a:blip r:embed="rId2"/>
          <a:srcRect/>
          <a:stretch>
            <a:fillRect/>
          </a:stretch>
        </p:blipFill>
        <p:spPr bwMode="auto">
          <a:xfrm>
            <a:off x="228600" y="1600200"/>
            <a:ext cx="8686800" cy="48005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TĂNG HUYẾT ÁP THỨ PHÁT</a:t>
            </a:r>
            <a:endParaRPr lang="en-US" dirty="0"/>
          </a:p>
        </p:txBody>
      </p:sp>
      <p:pic>
        <p:nvPicPr>
          <p:cNvPr id="12290" name="Picture 2" descr="C:\Users\Administrator\Desktop\tăng huyết áp\56558629_2130786570346652_1300523063665754112_n.jpg"/>
          <p:cNvPicPr>
            <a:picLocks noGrp="1" noChangeAspect="1" noChangeArrowheads="1"/>
          </p:cNvPicPr>
          <p:nvPr>
            <p:ph sz="quarter" idx="1"/>
          </p:nvPr>
        </p:nvPicPr>
        <p:blipFill>
          <a:blip r:embed="rId2"/>
          <a:srcRect/>
          <a:stretch>
            <a:fillRect/>
          </a:stretch>
        </p:blipFill>
        <p:spPr bwMode="auto">
          <a:xfrm>
            <a:off x="228600" y="1600199"/>
            <a:ext cx="8686800" cy="48006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PHÂN TẦNG NGUY CƠ/THA</a:t>
            </a:r>
          </a:p>
        </p:txBody>
      </p:sp>
      <p:pic>
        <p:nvPicPr>
          <p:cNvPr id="13314" name="Picture 2" descr="C:\Users\Administrator\Desktop\tăng huyết áp\56973899_2267892383461585_5085991089559568384_n.jpg"/>
          <p:cNvPicPr>
            <a:picLocks noGrp="1" noChangeAspect="1" noChangeArrowheads="1"/>
          </p:cNvPicPr>
          <p:nvPr>
            <p:ph sz="quarter" idx="1"/>
          </p:nvPr>
        </p:nvPicPr>
        <p:blipFill>
          <a:blip r:embed="rId2"/>
          <a:srcRect/>
          <a:stretch>
            <a:fillRect/>
          </a:stretch>
        </p:blipFill>
        <p:spPr bwMode="auto">
          <a:xfrm>
            <a:off x="228600" y="1600200"/>
            <a:ext cx="8686799" cy="47243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MỨC NGUY CƠ TIM MẠCH 10 NĂM</a:t>
            </a:r>
          </a:p>
        </p:txBody>
      </p:sp>
      <p:pic>
        <p:nvPicPr>
          <p:cNvPr id="14338" name="Picture 2" descr="C:\Users\Administrator\Desktop\tăng huyết áp\56598113_844994332552137_5130130129158144000_n.jpg"/>
          <p:cNvPicPr>
            <a:picLocks noGrp="1" noChangeAspect="1" noChangeArrowheads="1"/>
          </p:cNvPicPr>
          <p:nvPr>
            <p:ph sz="quarter" idx="1"/>
          </p:nvPr>
        </p:nvPicPr>
        <p:blipFill>
          <a:blip r:embed="rId2"/>
          <a:srcRect/>
          <a:stretch>
            <a:fillRect/>
          </a:stretch>
        </p:blipFill>
        <p:spPr bwMode="auto">
          <a:xfrm>
            <a:off x="228600" y="1676400"/>
            <a:ext cx="8686799" cy="46481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TRỊ</a:t>
            </a:r>
          </a:p>
        </p:txBody>
      </p:sp>
      <p:sp>
        <p:nvSpPr>
          <p:cNvPr id="3" name="Content Placeholder 2"/>
          <p:cNvSpPr>
            <a:spLocks noGrp="1"/>
          </p:cNvSpPr>
          <p:nvPr>
            <p:ph sz="quarter" idx="1"/>
          </p:nvPr>
        </p:nvSpPr>
        <p:spPr/>
        <p:txBody>
          <a:bodyPr/>
          <a:lstStyle/>
          <a:p>
            <a:pPr>
              <a:lnSpc>
                <a:spcPct val="200000"/>
              </a:lnSpc>
            </a:pPr>
            <a:r>
              <a:rPr lang="en-US" dirty="0" err="1">
                <a:latin typeface="Times New Roman" pitchFamily="18" charset="0"/>
                <a:cs typeface="Times New Roman" pitchFamily="18" charset="0"/>
              </a:rPr>
              <a:t>Mục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endParaRPr lang="en-US" dirty="0">
              <a:latin typeface="Times New Roman" pitchFamily="18" charset="0"/>
              <a:cs typeface="Times New Roman" pitchFamily="18" charset="0"/>
            </a:endParaRPr>
          </a:p>
          <a:p>
            <a:pPr>
              <a:lnSpc>
                <a:spcPct val="200000"/>
              </a:lnSpc>
            </a:pP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endParaRPr lang="en-US" dirty="0">
              <a:latin typeface="Times New Roman" pitchFamily="18" charset="0"/>
              <a:cs typeface="Times New Roman" pitchFamily="18" charset="0"/>
            </a:endParaRPr>
          </a:p>
          <a:p>
            <a:pPr>
              <a:lnSpc>
                <a:spcPct val="200000"/>
              </a:lnSpc>
            </a:pP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endParaRPr lang="en-US" dirty="0">
              <a:latin typeface="Times New Roman" pitchFamily="18" charset="0"/>
              <a:cs typeface="Times New Roman" pitchFamily="18" charset="0"/>
            </a:endParaRPr>
          </a:p>
          <a:p>
            <a:pPr>
              <a:lnSpc>
                <a:spcPct val="200000"/>
              </a:lnSpc>
            </a:pP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endParaRPr lang="en-US" dirty="0">
              <a:latin typeface="Times New Roman" pitchFamily="18" charset="0"/>
              <a:cs typeface="Times New Roman" pitchFamily="18" charset="0"/>
            </a:endParaRPr>
          </a:p>
          <a:p>
            <a:pPr>
              <a:lnSpc>
                <a:spcPct val="200000"/>
              </a:lnSpc>
            </a:pP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THA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bệnh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biệt</a:t>
            </a:r>
            <a:endParaRPr lang="en-US" dirty="0">
              <a:latin typeface="Times New Roman" pitchFamily="18" charset="0"/>
              <a:cs typeface="Times New Roman" pitchFamily="18" charset="0"/>
            </a:endParaRPr>
          </a:p>
          <a:p>
            <a:pPr>
              <a:buNone/>
            </a:pP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MỤC TIÊU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TRỊ</a:t>
            </a:r>
          </a:p>
        </p:txBody>
      </p:sp>
      <p:pic>
        <p:nvPicPr>
          <p:cNvPr id="15363" name="Picture 3" descr="C:\Users\Administrator\Desktop\tăng huyết áp\57119644_2257213317931310_2430989375442518016_n.jpg"/>
          <p:cNvPicPr>
            <a:picLocks noGrp="1" noChangeAspect="1" noChangeArrowheads="1"/>
          </p:cNvPicPr>
          <p:nvPr>
            <p:ph sz="quarter" idx="1"/>
          </p:nvPr>
        </p:nvPicPr>
        <p:blipFill>
          <a:blip r:embed="rId2"/>
          <a:srcRect/>
          <a:stretch>
            <a:fillRect/>
          </a:stretch>
        </p:blipFill>
        <p:spPr bwMode="auto">
          <a:xfrm>
            <a:off x="152400" y="1600200"/>
            <a:ext cx="8991600" cy="48005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MỤC TIÊU </a:t>
            </a:r>
            <a:r>
              <a:rPr lang="en-US" dirty="0" err="1"/>
              <a:t>ĐiỀU</a:t>
            </a:r>
            <a:r>
              <a:rPr lang="en-US" dirty="0"/>
              <a:t> TRỊ</a:t>
            </a:r>
          </a:p>
        </p:txBody>
      </p:sp>
      <p:pic>
        <p:nvPicPr>
          <p:cNvPr id="17410" name="Picture 2" descr="C:\Users\Administrator\Desktop\tăng huyết áp\56622473_1914305398674423_2522431204859314176_n.jpg"/>
          <p:cNvPicPr>
            <a:picLocks noGrp="1" noChangeAspect="1" noChangeArrowheads="1"/>
          </p:cNvPicPr>
          <p:nvPr>
            <p:ph sz="quarter" idx="1"/>
          </p:nvPr>
        </p:nvPicPr>
        <p:blipFill>
          <a:blip r:embed="rId2"/>
          <a:srcRect/>
          <a:stretch>
            <a:fillRect/>
          </a:stretch>
        </p:blipFill>
        <p:spPr bwMode="auto">
          <a:xfrm>
            <a:off x="152400" y="1600200"/>
            <a:ext cx="8991600" cy="4800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ĐiỀU</a:t>
            </a:r>
            <a:r>
              <a:rPr lang="en-US" dirty="0"/>
              <a:t> TRỊ THEO H.A PHÒNG KHÁM</a:t>
            </a:r>
          </a:p>
        </p:txBody>
      </p:sp>
      <p:pic>
        <p:nvPicPr>
          <p:cNvPr id="18434" name="Picture 2" descr="C:\Users\Administrator\Desktop\tăng huyết áp\56569060_2170365989749288_8481846577445470208_n.jpg"/>
          <p:cNvPicPr>
            <a:picLocks noGrp="1" noChangeAspect="1" noChangeArrowheads="1"/>
          </p:cNvPicPr>
          <p:nvPr>
            <p:ph sz="quarter" idx="1"/>
          </p:nvPr>
        </p:nvPicPr>
        <p:blipFill>
          <a:blip r:embed="rId2"/>
          <a:srcRect/>
          <a:stretch>
            <a:fillRect/>
          </a:stretch>
        </p:blipFill>
        <p:spPr bwMode="auto">
          <a:xfrm>
            <a:off x="152400" y="1600200"/>
            <a:ext cx="8839200" cy="48005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PHÂN LOẠI KHUYẾN CÁO</a:t>
            </a:r>
          </a:p>
        </p:txBody>
      </p:sp>
      <p:pic>
        <p:nvPicPr>
          <p:cNvPr id="5124" name="Picture 4" descr="C:\Users\Administrator\Desktop\tăng huyết áp\58079802_279325839681371_1144990259084263424_n (2).jpg"/>
          <p:cNvPicPr>
            <a:picLocks noGrp="1" noChangeAspect="1" noChangeArrowheads="1"/>
          </p:cNvPicPr>
          <p:nvPr>
            <p:ph sz="quarter" idx="1"/>
          </p:nvPr>
        </p:nvPicPr>
        <p:blipFill>
          <a:blip r:embed="rId2"/>
          <a:srcRect/>
          <a:stretch>
            <a:fillRect/>
          </a:stretch>
        </p:blipFill>
        <p:spPr bwMode="auto">
          <a:xfrm>
            <a:off x="228600" y="1676401"/>
            <a:ext cx="8686800" cy="4648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MỨC H.A TẠI PK CẦN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TRỊ</a:t>
            </a:r>
          </a:p>
        </p:txBody>
      </p:sp>
      <p:pic>
        <p:nvPicPr>
          <p:cNvPr id="19458" name="Picture 2" descr="C:\Users\Administrator\Desktop\tăng huyết áp\57076920_306492873363389_830583977113812992_n.jpg"/>
          <p:cNvPicPr>
            <a:picLocks noGrp="1" noChangeAspect="1" noChangeArrowheads="1"/>
          </p:cNvPicPr>
          <p:nvPr>
            <p:ph sz="quarter" idx="1"/>
          </p:nvPr>
        </p:nvPicPr>
        <p:blipFill>
          <a:blip r:embed="rId2"/>
          <a:srcRect/>
          <a:stretch>
            <a:fillRect/>
          </a:stretch>
        </p:blipFill>
        <p:spPr bwMode="auto">
          <a:xfrm>
            <a:off x="152400" y="1600200"/>
            <a:ext cx="8839200" cy="4800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ĐÍCH </a:t>
            </a:r>
            <a:r>
              <a:rPr lang="en-US" dirty="0" err="1"/>
              <a:t>ĐiỀU</a:t>
            </a:r>
            <a:r>
              <a:rPr lang="en-US" dirty="0"/>
              <a:t> TRỊ</a:t>
            </a:r>
          </a:p>
        </p:txBody>
      </p:sp>
      <p:pic>
        <p:nvPicPr>
          <p:cNvPr id="1026" name="Picture 2" descr="C:\Users\Administrator\Desktop\tăng huyết áp\56697069_2326440761013034_1556265680125296640_n.jpg"/>
          <p:cNvPicPr>
            <a:picLocks noGrp="1" noChangeAspect="1" noChangeArrowheads="1"/>
          </p:cNvPicPr>
          <p:nvPr>
            <p:ph sz="quarter" idx="1"/>
          </p:nvPr>
        </p:nvPicPr>
        <p:blipFill>
          <a:blip r:embed="rId2"/>
          <a:srcRect/>
          <a:stretch>
            <a:fillRect/>
          </a:stretch>
        </p:blipFill>
        <p:spPr bwMode="auto">
          <a:xfrm>
            <a:off x="0" y="1600200"/>
            <a:ext cx="9144000" cy="4876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TRỊ KHÔNG DÙNG THUỐC</a:t>
            </a:r>
          </a:p>
        </p:txBody>
      </p:sp>
      <p:pic>
        <p:nvPicPr>
          <p:cNvPr id="2050" name="Picture 2" descr="C:\Users\Administrator\Desktop\tăng huyết áp\56764422_1018250301704494_7553181185266941952_n.jpg"/>
          <p:cNvPicPr>
            <a:picLocks noGrp="1" noChangeAspect="1" noChangeArrowheads="1"/>
          </p:cNvPicPr>
          <p:nvPr>
            <p:ph sz="quarter" idx="1"/>
          </p:nvPr>
        </p:nvPicPr>
        <p:blipFill>
          <a:blip r:embed="rId2"/>
          <a:srcRect/>
          <a:stretch>
            <a:fillRect/>
          </a:stretch>
        </p:blipFill>
        <p:spPr bwMode="auto">
          <a:xfrm>
            <a:off x="152400" y="1600200"/>
            <a:ext cx="8839200" cy="4876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TRỊ BẰNG THUỐC HẠ ÁP</a:t>
            </a:r>
          </a:p>
        </p:txBody>
      </p:sp>
      <p:sp>
        <p:nvSpPr>
          <p:cNvPr id="3" name="Content Placeholder 2"/>
          <p:cNvSpPr>
            <a:spLocks noGrp="1"/>
          </p:cNvSpPr>
          <p:nvPr>
            <p:ph sz="quarter" idx="1"/>
          </p:nvPr>
        </p:nvSpPr>
        <p:spPr>
          <a:xfrm>
            <a:off x="301752" y="1676400"/>
            <a:ext cx="8308848" cy="4724400"/>
          </a:xfrm>
        </p:spPr>
        <p:txBody>
          <a:bodyPr>
            <a:normAutofit/>
          </a:bodyPr>
          <a:lstStyle/>
          <a:p>
            <a:pPr algn="just">
              <a:buNone/>
            </a:pPr>
            <a:r>
              <a:rPr lang="en-US" dirty="0"/>
              <a:t>     </a:t>
            </a:r>
            <a:r>
              <a:rPr lang="vi-VN" dirty="0"/>
              <a:t>Hầu hết bệnh nhân THA cần điều trị thuốc hạ áp cùng với thay đổi lối sống để đạt hiệu quả kiểm soát tối ưu. Năm nhóm thuốc: ƯCMC, CTTA, CB, CKCa, LT (thiazides/ thiazide-like như chorthalidone và indapamide) có hiệu quả giảm HA và các biến cố TM qua các thử nghiệm ngẫu nhiên có đối chứng nên được chỉ định chính điều trị hạ áp. Mặc dù liệu pháp dùng thuốc hạ áp đã chứng minh có hiệu quả nhưng tỷ lệ kiểm soát HA chung vẫn còn kém, nên cần có chiến lược kết hợp thuốc cố định liều sớm với một phác đồ đơn giản nhằm gia tăng sự tuân thủ điều trị.</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istrator\Desktop\tăng huyết áp\56560667_386351558872745_7355317676937314304_n.jpg"/>
          <p:cNvPicPr>
            <a:picLocks noGrp="1" noChangeAspect="1" noChangeArrowheads="1"/>
          </p:cNvPicPr>
          <p:nvPr>
            <p:ph sz="quarter" idx="1"/>
          </p:nvPr>
        </p:nvPicPr>
        <p:blipFill>
          <a:blip r:embed="rId2"/>
          <a:srcRect/>
          <a:stretch>
            <a:fillRect/>
          </a:stretch>
        </p:blipFill>
        <p:spPr bwMode="auto">
          <a:xfrm>
            <a:off x="533400" y="381000"/>
            <a:ext cx="8077200" cy="5867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Administrator\Desktop\tăng huyết áp\56716159_600913650429153_7527586762185506816_n.jpg"/>
          <p:cNvPicPr>
            <a:picLocks noGrp="1" noChangeAspect="1" noChangeArrowheads="1"/>
          </p:cNvPicPr>
          <p:nvPr>
            <p:ph sz="quarter" idx="1"/>
          </p:nvPr>
        </p:nvPicPr>
        <p:blipFill>
          <a:blip r:embed="rId2"/>
          <a:srcRect/>
          <a:stretch>
            <a:fillRect/>
          </a:stretch>
        </p:blipFill>
        <p:spPr bwMode="auto">
          <a:xfrm>
            <a:off x="0" y="381000"/>
            <a:ext cx="9144000" cy="6096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dministrator\Desktop\tăng huyết áp\57272122_269855487252780_2318616873312190464_n.jpg"/>
          <p:cNvPicPr>
            <a:picLocks noGrp="1" noChangeAspect="1" noChangeArrowheads="1"/>
          </p:cNvPicPr>
          <p:nvPr>
            <p:ph sz="quarter" idx="1"/>
          </p:nvPr>
        </p:nvPicPr>
        <p:blipFill>
          <a:blip r:embed="rId2"/>
          <a:srcRect/>
          <a:stretch>
            <a:fillRect/>
          </a:stretch>
        </p:blipFill>
        <p:spPr bwMode="auto">
          <a:xfrm>
            <a:off x="0" y="381000"/>
            <a:ext cx="9144000" cy="6172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istrator\Desktop\tăng huyết áp\56947080_2289185524630232_1391072467597918208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Administrator\Desktop\tăng huyết áp\56614016_2827452450629446_6030318195947077632_n.jpg"/>
          <p:cNvPicPr>
            <a:picLocks noGrp="1" noChangeAspect="1" noChangeArrowheads="1"/>
          </p:cNvPicPr>
          <p:nvPr>
            <p:ph sz="quarter"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Administrator\Desktop\tăng huyết áp\56957717_529740817432159_7505520817946492928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PHÂN LOẠI CHỨNG CỨ</a:t>
            </a:r>
          </a:p>
        </p:txBody>
      </p:sp>
      <p:pic>
        <p:nvPicPr>
          <p:cNvPr id="6146" name="Picture 2" descr="C:\Users\Administrator\Desktop\tăng huyết áp\57551900_686528181766520_212738968645533696_n.jpg"/>
          <p:cNvPicPr>
            <a:picLocks noGrp="1" noChangeAspect="1" noChangeArrowheads="1"/>
          </p:cNvPicPr>
          <p:nvPr>
            <p:ph sz="quarter" idx="1"/>
          </p:nvPr>
        </p:nvPicPr>
        <p:blipFill>
          <a:blip r:embed="rId2"/>
          <a:srcRect/>
          <a:stretch>
            <a:fillRect/>
          </a:stretch>
        </p:blipFill>
        <p:spPr bwMode="auto">
          <a:xfrm>
            <a:off x="228600" y="1600200"/>
            <a:ext cx="8686800" cy="472439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TĂNG HUYẾT ÁP KHÁNG TRỊ</a:t>
            </a:r>
          </a:p>
        </p:txBody>
      </p:sp>
      <p:pic>
        <p:nvPicPr>
          <p:cNvPr id="9218" name="Picture 2" descr="C:\Users\Administrator\Desktop\tăng huyết áp\57415234_799142070459347_7216476373693497344_n.jpg"/>
          <p:cNvPicPr>
            <a:picLocks noGrp="1" noChangeAspect="1" noChangeArrowheads="1"/>
          </p:cNvPicPr>
          <p:nvPr>
            <p:ph sz="quarter" idx="1"/>
          </p:nvPr>
        </p:nvPicPr>
        <p:blipFill>
          <a:blip r:embed="rId2"/>
          <a:srcRect/>
          <a:stretch>
            <a:fillRect/>
          </a:stretch>
        </p:blipFill>
        <p:spPr bwMode="auto">
          <a:xfrm>
            <a:off x="0" y="1600200"/>
            <a:ext cx="9144000" cy="525779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Administrator\Desktop\tăng huyết áp\56615077_574221656393618_2735752425041297408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Administrator\Desktop\tăng huyết áp\57052275_429763600930536_6473410335284920320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Administrator\Desktop\tăng huyết áp\56510910_397891524339316_5940260488460894208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Administrator\Desktop\tăng huyết áp\56821304_636879823402086_1118461616191438848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Administrator\Desktop\tăng huyết áp\56816100_2652357391472687_4050586933917646848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Users\Administrator\Desktop\tăng huyết áp\56555962_2004469233191082_4645842957029605376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istrator\Desktop\tăng huyết áp\56816100_2652357391472687_4050586933917646848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Desktop\tăng huyết áp\56721528_2393773997520442_5120290908838821888_n.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TÓM LẠI</a:t>
            </a:r>
          </a:p>
        </p:txBody>
      </p:sp>
      <p:pic>
        <p:nvPicPr>
          <p:cNvPr id="3074" name="Picture 2" descr="C:\Users\Administrator\Desktop\tăng huyết áp\56966786_430441757715626_6198081903451439104_n.jpg"/>
          <p:cNvPicPr>
            <a:picLocks noGrp="1" noChangeAspect="1" noChangeArrowheads="1"/>
          </p:cNvPicPr>
          <p:nvPr>
            <p:ph sz="quarter" idx="1"/>
          </p:nvPr>
        </p:nvPicPr>
        <p:blipFill>
          <a:blip r:embed="rId2"/>
          <a:srcRect/>
          <a:stretch>
            <a:fillRect/>
          </a:stretch>
        </p:blipFill>
        <p:spPr bwMode="auto">
          <a:xfrm>
            <a:off x="0" y="1600200"/>
            <a:ext cx="9143999" cy="52577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THA - ĐỊNH NGHĨA</a:t>
            </a:r>
          </a:p>
        </p:txBody>
      </p:sp>
      <p:pic>
        <p:nvPicPr>
          <p:cNvPr id="1027" name="Picture 3" descr="C:\Users\Administrator\Desktop\tăng huyết áp\57079804_344778626386636_4634170812172075008_n.jpg"/>
          <p:cNvPicPr>
            <a:picLocks noGrp="1" noChangeAspect="1" noChangeArrowheads="1"/>
          </p:cNvPicPr>
          <p:nvPr>
            <p:ph sz="quarter" idx="1"/>
          </p:nvPr>
        </p:nvPicPr>
        <p:blipFill>
          <a:blip r:embed="rId2"/>
          <a:srcRect/>
          <a:stretch>
            <a:fillRect/>
          </a:stretch>
        </p:blipFill>
        <p:spPr bwMode="auto">
          <a:xfrm>
            <a:off x="301625" y="1600200"/>
            <a:ext cx="8504238" cy="4572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dministrator\Desktop\tăng huyết áp\57000852_668538340268806_1904473895881146368_n.jpg"/>
          <p:cNvPicPr>
            <a:picLocks noGrp="1" noChangeAspect="1" noChangeArrowheads="1"/>
          </p:cNvPicPr>
          <p:nvPr>
            <p:ph sz="quarter"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Administrator\Desktop\tăng huyết áp\top-25-slide-cam-on-dep-cho-powerpoint-1484118756-9.jpg"/>
          <p:cNvPicPr>
            <a:picLocks noGrp="1" noChangeAspect="1" noChangeArrowheads="1"/>
          </p:cNvPicPr>
          <p:nvPr>
            <p:ph sz="quarter" idx="1"/>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ĐO HUYẾT ÁP</a:t>
            </a:r>
          </a:p>
        </p:txBody>
      </p:sp>
      <p:pic>
        <p:nvPicPr>
          <p:cNvPr id="2050" name="Picture 2" descr="C:\Users\Administrator\Desktop\tăng huyết áp\56599770_1302421783242884_3577985882470219776_n.jpg"/>
          <p:cNvPicPr>
            <a:picLocks noGrp="1" noChangeAspect="1" noChangeArrowheads="1"/>
          </p:cNvPicPr>
          <p:nvPr>
            <p:ph sz="quarter" idx="1"/>
          </p:nvPr>
        </p:nvPicPr>
        <p:blipFill>
          <a:blip r:embed="rId2"/>
          <a:srcRect/>
          <a:stretch>
            <a:fillRect/>
          </a:stretch>
        </p:blipFill>
        <p:spPr bwMode="auto">
          <a:xfrm>
            <a:off x="304800" y="1600200"/>
            <a:ext cx="8610600" cy="4724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ĐO HUYẾT ÁP</a:t>
            </a:r>
          </a:p>
        </p:txBody>
      </p:sp>
      <p:pic>
        <p:nvPicPr>
          <p:cNvPr id="3074" name="Picture 2" descr="C:\Users\Administrator\Desktop\tăng huyết áp\56696856_1323231224484787_4715050646993108992_n.jpg"/>
          <p:cNvPicPr>
            <a:picLocks noGrp="1" noChangeAspect="1" noChangeArrowheads="1"/>
          </p:cNvPicPr>
          <p:nvPr>
            <p:ph sz="quarter" idx="1"/>
          </p:nvPr>
        </p:nvPicPr>
        <p:blipFill>
          <a:blip r:embed="rId2"/>
          <a:srcRect/>
          <a:stretch>
            <a:fillRect/>
          </a:stretch>
        </p:blipFill>
        <p:spPr bwMode="auto">
          <a:xfrm>
            <a:off x="228600" y="1606320"/>
            <a:ext cx="8686800" cy="47182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dirty="0">
                <a:latin typeface="Times New Roman" pitchFamily="18" charset="0"/>
                <a:cs typeface="Times New Roman" pitchFamily="18" charset="0"/>
              </a:rPr>
              <a:t>ĐÁNH GIÁ TỔN THƯƠNG CƠ QUAN ĐÍCH</a:t>
            </a:r>
          </a:p>
        </p:txBody>
      </p:sp>
      <p:pic>
        <p:nvPicPr>
          <p:cNvPr id="6148" name="Picture 4" descr="C:\Users\Administrator\Desktop\tăng huyết áp\57032185_255802938548294_7940123847049609216_n.jpg"/>
          <p:cNvPicPr>
            <a:picLocks noGrp="1" noChangeAspect="1" noChangeArrowheads="1"/>
          </p:cNvPicPr>
          <p:nvPr>
            <p:ph sz="quarter" idx="1"/>
          </p:nvPr>
        </p:nvPicPr>
        <p:blipFill>
          <a:blip r:embed="rId2"/>
          <a:srcRect/>
          <a:stretch>
            <a:fillRect/>
          </a:stretch>
        </p:blipFill>
        <p:spPr bwMode="auto">
          <a:xfrm>
            <a:off x="228600" y="1600200"/>
            <a:ext cx="8686799" cy="4724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YẾU TỐ NGUY CƠ TIM MẠCH/THA</a:t>
            </a:r>
          </a:p>
        </p:txBody>
      </p:sp>
      <p:pic>
        <p:nvPicPr>
          <p:cNvPr id="7170" name="Picture 2" descr="C:\Users\Administrator\Desktop\tăng huyết áp\56732731_2279552405696790_2241222992862380032_n.jpg"/>
          <p:cNvPicPr>
            <a:picLocks noGrp="1" noChangeAspect="1" noChangeArrowheads="1"/>
          </p:cNvPicPr>
          <p:nvPr>
            <p:ph sz="quarter" idx="1"/>
          </p:nvPr>
        </p:nvPicPr>
        <p:blipFill>
          <a:blip r:embed="rId2"/>
          <a:srcRect/>
          <a:stretch>
            <a:fillRect/>
          </a:stretch>
        </p:blipFill>
        <p:spPr bwMode="auto">
          <a:xfrm>
            <a:off x="228600" y="1600200"/>
            <a:ext cx="8686800" cy="472439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YẾU TỐ NGUY CƠ TIM MẠCH/THA</a:t>
            </a:r>
            <a:endParaRPr lang="en-US" dirty="0"/>
          </a:p>
        </p:txBody>
      </p:sp>
      <p:pic>
        <p:nvPicPr>
          <p:cNvPr id="8194" name="Picture 2" descr="C:\Users\Administrator\Desktop\tăng huyết áp\56605052_1589725814492159_6609096654337343488_n.jpg"/>
          <p:cNvPicPr>
            <a:picLocks noGrp="1" noChangeAspect="1" noChangeArrowheads="1"/>
          </p:cNvPicPr>
          <p:nvPr>
            <p:ph sz="quarter" idx="1"/>
          </p:nvPr>
        </p:nvPicPr>
        <p:blipFill>
          <a:blip r:embed="rId2"/>
          <a:srcRect/>
          <a:stretch>
            <a:fillRect/>
          </a:stretch>
        </p:blipFill>
        <p:spPr bwMode="auto">
          <a:xfrm>
            <a:off x="304800" y="1600200"/>
            <a:ext cx="8534400" cy="472439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1781</TotalTime>
  <Words>302</Words>
  <Application>Microsoft Office PowerPoint</Application>
  <PresentationFormat>On-screen Show (4:3)</PresentationFormat>
  <Paragraphs>32</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Georgia</vt:lpstr>
      <vt:lpstr>Times New Roman</vt:lpstr>
      <vt:lpstr>Wingdings</vt:lpstr>
      <vt:lpstr>Wingdings 2</vt:lpstr>
      <vt:lpstr>Civic</vt:lpstr>
      <vt:lpstr>BỆNH VIỆN ĐA KHOA TP CÀ MAU  CHUYÊN ĐỀ  CẬP NHẬT ĐIỀU TRỊ TĂNG HUYẾT ÁP THEO HỘI TIM MẠCH VIỆT NAM 2018</vt:lpstr>
      <vt:lpstr>PHÂN LOẠI KHUYẾN CÁO</vt:lpstr>
      <vt:lpstr>PHÂN LOẠI CHỨNG CỨ</vt:lpstr>
      <vt:lpstr>THA - ĐỊNH NGHĨA</vt:lpstr>
      <vt:lpstr>ĐO HUYẾT ÁP</vt:lpstr>
      <vt:lpstr>ĐO HUYẾT ÁP</vt:lpstr>
      <vt:lpstr>ĐÁNH GIÁ TỔN THƯƠNG CƠ QUAN ĐÍCH</vt:lpstr>
      <vt:lpstr>YẾU TỐ NGUY CƠ TIM MẠCH/THA</vt:lpstr>
      <vt:lpstr>YẾU TỐ NGUY CƠ TIM MẠCH/THA</vt:lpstr>
      <vt:lpstr>YẾU TỐ NGUY CƠ TIM MẠCH/THA</vt:lpstr>
      <vt:lpstr>XÉT NGHIỆM ĐÁNH GIÁ/THA</vt:lpstr>
      <vt:lpstr>TĂNG HUYẾT ÁP THỨ PHÁT</vt:lpstr>
      <vt:lpstr>TĂNG HUYẾT ÁP THỨ PHÁT</vt:lpstr>
      <vt:lpstr>PHÂN TẦNG NGUY CƠ/THA</vt:lpstr>
      <vt:lpstr>MỨC NGUY CƠ TIM MẠCH 10 NĂM</vt:lpstr>
      <vt:lpstr>ĐiỀU TRỊ</vt:lpstr>
      <vt:lpstr>MỤC TIÊU ĐiỀU TRỊ</vt:lpstr>
      <vt:lpstr>MỤC TIÊU ĐiỀU TRỊ</vt:lpstr>
      <vt:lpstr>ĐiỀU TRỊ THEO H.A PHÒNG KHÁM</vt:lpstr>
      <vt:lpstr>MỨC H.A TẠI PK CẦN ĐiỀU TRỊ</vt:lpstr>
      <vt:lpstr>ĐÍCH ĐiỀU TRỊ</vt:lpstr>
      <vt:lpstr>ĐiỀU TRỊ KHÔNG DÙNG THUỐC</vt:lpstr>
      <vt:lpstr>ĐiỀU TRỊ BẰNG THUỐC HẠ ÁP</vt:lpstr>
      <vt:lpstr>PowerPoint Presentation</vt:lpstr>
      <vt:lpstr>PowerPoint Presentation</vt:lpstr>
      <vt:lpstr>PowerPoint Presentation</vt:lpstr>
      <vt:lpstr>PowerPoint Presentation</vt:lpstr>
      <vt:lpstr>PowerPoint Presentation</vt:lpstr>
      <vt:lpstr>PowerPoint Presentation</vt:lpstr>
      <vt:lpstr>TĂNG HUYẾT ÁP KHÁNG TRỊ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LẠI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BỆNH ViỆN ĐA KHOA TP CÀ MAU  CHUYÊN ĐỀ  CẬP NHẬT ĐiỀU TRỊ TĂNG HUYẾT ÁP THEO HỘI TMVN 2018</dc:title>
  <dc:creator>PC</dc:creator>
  <cp:lastModifiedBy>Home</cp:lastModifiedBy>
  <cp:revision>30</cp:revision>
  <dcterms:created xsi:type="dcterms:W3CDTF">2019-04-10T06:20:51Z</dcterms:created>
  <dcterms:modified xsi:type="dcterms:W3CDTF">2019-05-21T00:25:09Z</dcterms:modified>
</cp:coreProperties>
</file>